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 id="2147483766" r:id="rId2"/>
  </p:sldMasterIdLst>
  <p:sldIdLst>
    <p:sldId id="268" r:id="rId3"/>
    <p:sldId id="273" r:id="rId4"/>
    <p:sldId id="274" r:id="rId5"/>
    <p:sldId id="269" r:id="rId6"/>
    <p:sldId id="271" r:id="rId7"/>
    <p:sldId id="258" r:id="rId8"/>
    <p:sldId id="261" r:id="rId9"/>
    <p:sldId id="260" r:id="rId10"/>
    <p:sldId id="267" r:id="rId11"/>
    <p:sldId id="259" r:id="rId12"/>
    <p:sldId id="262" r:id="rId13"/>
    <p:sldId id="263" r:id="rId14"/>
    <p:sldId id="264" r:id="rId15"/>
    <p:sldId id="265" r:id="rId16"/>
    <p:sldId id="266" r:id="rId17"/>
    <p:sldId id="280" r:id="rId18"/>
    <p:sldId id="282" r:id="rId19"/>
    <p:sldId id="281" r:id="rId20"/>
    <p:sldId id="270" r:id="rId21"/>
    <p:sldId id="275" r:id="rId22"/>
    <p:sldId id="276" r:id="rId23"/>
    <p:sldId id="277" r:id="rId24"/>
    <p:sldId id="278" r:id="rId25"/>
    <p:sldId id="279" r:id="rId26"/>
    <p:sldId id="283" r:id="rId27"/>
    <p:sldId id="284" r:id="rId28"/>
    <p:sldId id="285" r:id="rId29"/>
    <p:sldId id="286" r:id="rId30"/>
    <p:sldId id="25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2" autoAdjust="0"/>
    <p:restoredTop sz="94660"/>
  </p:normalViewPr>
  <p:slideViewPr>
    <p:cSldViewPr snapToGrid="0">
      <p:cViewPr varScale="1">
        <p:scale>
          <a:sx n="116" d="100"/>
          <a:sy n="116" d="100"/>
        </p:scale>
        <p:origin x="20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7180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26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875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16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3543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6404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5031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4679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7585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5726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991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9681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2869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4232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797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1157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5270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655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0639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7237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89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4/10/19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007589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776098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97064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9927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951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169529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4/10/19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273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4/10/19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291098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4/10/19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5341987"/>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odle.com/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es.padlet.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alendar.google.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rive.googl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vernote.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dropbox.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softeng.es/es-es/noticias/newsletter/marzo-abril-2011/que-es-la-nube-cuales-son-los-beneficios-que-ofrece-las-empresas.html" TargetMode="External"/><Relationship Id="rId3" Type="http://schemas.openxmlformats.org/officeDocument/2006/relationships/hyperlink" Target="https://www.aarp.org/espanol/hogar-familia/expertos/Andres-Cavelier/info-2014/nube-almacenar-informacion.html" TargetMode="External"/><Relationship Id="rId7" Type="http://schemas.openxmlformats.org/officeDocument/2006/relationships/hyperlink" Target="http://www.bizkaia.eus/home2/archivos/DPTO4/Temas/Informatica%20en%20la%20nube.pdf?hash=fab9ae54177ffc36603e3796f7245c8e&amp;idioma=CA&amp;fbclid=IwAR0IJv3ukp54QOsj7GAJxPgSptSdEamvqCgb5jsF5VAaxRaajkYgvX3TtIs" TargetMode="External"/><Relationship Id="rId2" Type="http://schemas.openxmlformats.org/officeDocument/2006/relationships/hyperlink" Target="https://mundocontact.com/5-tips-para-implementar-una-nube-exitosa/" TargetMode="External"/><Relationship Id="rId1" Type="http://schemas.openxmlformats.org/officeDocument/2006/relationships/slideLayout" Target="../slideLayouts/slideLayout2.xml"/><Relationship Id="rId6" Type="http://schemas.openxmlformats.org/officeDocument/2006/relationships/hyperlink" Target="https://www.informatica-hoy.com.ar/la-nube/Cloud-Computing-el-objetivo-de-la-nube.php" TargetMode="External"/><Relationship Id="rId5" Type="http://schemas.openxmlformats.org/officeDocument/2006/relationships/hyperlink" Target="https://www.forbes.com.mx/los-4-retos-de-la-nube/" TargetMode="External"/><Relationship Id="rId4" Type="http://schemas.openxmlformats.org/officeDocument/2006/relationships/hyperlink" Target="https://www.google.com.mx/imghp?h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formatica-hoy.com.ar/aprender-informatica/Tipos-conexion-Internet.php" TargetMode="External"/><Relationship Id="rId2" Type="http://schemas.openxmlformats.org/officeDocument/2006/relationships/hyperlink" Target="https://www.informatica-hoy.com.ar/voz-ip-voip/El-futuro-de-la-telefonia-movil-con-tecnologia-VoIP.ph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aarp.org/espanol/hogar-familia/tecnologia/info-12-2012/wifi-internet-red-linea.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7F3A4-BDB1-4022-8E04-7F659B5491CE}"/>
              </a:ext>
            </a:extLst>
          </p:cNvPr>
          <p:cNvSpPr>
            <a:spLocks noGrp="1"/>
          </p:cNvSpPr>
          <p:nvPr>
            <p:ph type="ctrTitle"/>
          </p:nvPr>
        </p:nvSpPr>
        <p:spPr/>
        <p:txBody>
          <a:bodyPr/>
          <a:lstStyle/>
          <a:p>
            <a:r>
              <a:rPr lang="es-MX" dirty="0"/>
              <a:t>LA nube</a:t>
            </a:r>
          </a:p>
        </p:txBody>
      </p:sp>
    </p:spTree>
    <p:extLst>
      <p:ext uri="{BB962C8B-B14F-4D97-AF65-F5344CB8AC3E}">
        <p14:creationId xmlns:p14="http://schemas.microsoft.com/office/powerpoint/2010/main" val="3857703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BC6DE-B60F-4F5C-A2CD-2FCA36BD671A}"/>
              </a:ext>
            </a:extLst>
          </p:cNvPr>
          <p:cNvSpPr>
            <a:spLocks noGrp="1"/>
          </p:cNvSpPr>
          <p:nvPr>
            <p:ph type="title"/>
          </p:nvPr>
        </p:nvSpPr>
        <p:spPr/>
        <p:txBody>
          <a:bodyPr/>
          <a:lstStyle/>
          <a:p>
            <a:r>
              <a:rPr lang="es-MX" dirty="0"/>
              <a:t>¿Cómo implementar una nube?</a:t>
            </a:r>
          </a:p>
        </p:txBody>
      </p:sp>
      <p:sp>
        <p:nvSpPr>
          <p:cNvPr id="3" name="Marcador de contenido 2">
            <a:extLst>
              <a:ext uri="{FF2B5EF4-FFF2-40B4-BE49-F238E27FC236}">
                <a16:creationId xmlns:a16="http://schemas.microsoft.com/office/drawing/2014/main" id="{89AC30DD-9011-4A77-83B2-C56089CBB0BD}"/>
              </a:ext>
            </a:extLst>
          </p:cNvPr>
          <p:cNvSpPr>
            <a:spLocks noGrp="1"/>
          </p:cNvSpPr>
          <p:nvPr>
            <p:ph idx="1"/>
          </p:nvPr>
        </p:nvSpPr>
        <p:spPr/>
        <p:txBody>
          <a:bodyPr/>
          <a:lstStyle/>
          <a:p>
            <a:r>
              <a:rPr lang="es-MX" dirty="0"/>
              <a:t>Para implementar correctamente una estrategia de nube exitosa y reducir inversiones iniciales, bajando costos y llevando a un nivel más estratégico el trabajo en áreas de TI, éstas son algunas de las estrategias recomendadas:</a:t>
            </a:r>
          </a:p>
        </p:txBody>
      </p:sp>
    </p:spTree>
    <p:extLst>
      <p:ext uri="{BB962C8B-B14F-4D97-AF65-F5344CB8AC3E}">
        <p14:creationId xmlns:p14="http://schemas.microsoft.com/office/powerpoint/2010/main" val="69072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50E6CB5-0C23-4D28-B94F-67C3A6B51153}"/>
              </a:ext>
            </a:extLst>
          </p:cNvPr>
          <p:cNvSpPr>
            <a:spLocks noGrp="1"/>
          </p:cNvSpPr>
          <p:nvPr>
            <p:ph idx="1"/>
          </p:nvPr>
        </p:nvSpPr>
        <p:spPr>
          <a:xfrm>
            <a:off x="1257301" y="635000"/>
            <a:ext cx="9855197" cy="2387600"/>
          </a:xfrm>
        </p:spPr>
        <p:txBody>
          <a:bodyPr/>
          <a:lstStyle/>
          <a:p>
            <a:r>
              <a:rPr lang="es-MX" b="1" dirty="0"/>
              <a:t>1. Movilidad</a:t>
            </a:r>
            <a:r>
              <a:rPr lang="es-MX" dirty="0"/>
              <a:t>: para reducir inversiones en tecnología, dejar sus problemas en manos de expertos y tener la posibilidad de acceder a sus recursos desde cualquier lugar, la mejor opción para una empresa es tener a la mano servicios de nube, los cuales ayudan a alcanzar altos niveles de competitividad y eficiencia a través de una estrategia concisa.</a:t>
            </a:r>
          </a:p>
        </p:txBody>
      </p:sp>
      <p:pic>
        <p:nvPicPr>
          <p:cNvPr id="1026" name="Picture 2" descr="Resultado de imagen para movilidad">
            <a:extLst>
              <a:ext uri="{FF2B5EF4-FFF2-40B4-BE49-F238E27FC236}">
                <a16:creationId xmlns:a16="http://schemas.microsoft.com/office/drawing/2014/main" id="{AA69B591-86F2-4335-8D07-539DDE6C3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855685"/>
            <a:ext cx="5664200" cy="252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8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C47CD7D-079C-4811-B29D-E66CF628DCBC}"/>
              </a:ext>
            </a:extLst>
          </p:cNvPr>
          <p:cNvSpPr>
            <a:spLocks noGrp="1"/>
          </p:cNvSpPr>
          <p:nvPr>
            <p:ph idx="1"/>
          </p:nvPr>
        </p:nvSpPr>
        <p:spPr>
          <a:xfrm>
            <a:off x="1600201" y="647700"/>
            <a:ext cx="3035300" cy="5024968"/>
          </a:xfrm>
        </p:spPr>
        <p:txBody>
          <a:bodyPr>
            <a:normAutofit lnSpcReduction="10000"/>
          </a:bodyPr>
          <a:lstStyle/>
          <a:p>
            <a:r>
              <a:rPr lang="es-MX" b="1" dirty="0"/>
              <a:t>2. Precaución</a:t>
            </a:r>
            <a:r>
              <a:rPr lang="es-MX" dirty="0"/>
              <a:t>: Si una empresa se encuentra en lugar propenso a siniestros o fenómenos naturales, el servicio IaaS (Infraestructura como servicio) al estar físicamente en un Centro de Datos externo, fuera de las instalaciones propias de la empresa, garantiza una completa seguridad de la información y datos clave.</a:t>
            </a:r>
          </a:p>
        </p:txBody>
      </p:sp>
      <p:pic>
        <p:nvPicPr>
          <p:cNvPr id="2050" name="Picture 2" descr="Resultado de imagen para precauciÃ³n">
            <a:extLst>
              <a:ext uri="{FF2B5EF4-FFF2-40B4-BE49-F238E27FC236}">
                <a16:creationId xmlns:a16="http://schemas.microsoft.com/office/drawing/2014/main" id="{8868FC48-3D66-4A48-85E7-76459E4DB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0" y="1908969"/>
            <a:ext cx="3040062" cy="304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8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D8D5373-987E-4FEB-859E-477ED59FF8AE}"/>
              </a:ext>
            </a:extLst>
          </p:cNvPr>
          <p:cNvSpPr>
            <a:spLocks noGrp="1"/>
          </p:cNvSpPr>
          <p:nvPr>
            <p:ph idx="1"/>
          </p:nvPr>
        </p:nvSpPr>
        <p:spPr>
          <a:xfrm>
            <a:off x="7327900" y="1016000"/>
            <a:ext cx="3060700" cy="5270500"/>
          </a:xfrm>
        </p:spPr>
        <p:txBody>
          <a:bodyPr/>
          <a:lstStyle/>
          <a:p>
            <a:r>
              <a:rPr lang="es-MX" b="1" dirty="0"/>
              <a:t>3. Infraestructura</a:t>
            </a:r>
            <a:r>
              <a:rPr lang="es-MX" dirty="0"/>
              <a:t>: En caso que se requiera una solución exitosa de hosting, una solución bajo la plataforma de Infraestructura como servicio (IaaS) resultará ser económico y fácil de usar, ya que ésta tiene un soporte y monitoreo de un equipo de expertos en todo momento que brinda el mejor servicio y confianza al cliente o usuario.</a:t>
            </a:r>
          </a:p>
        </p:txBody>
      </p:sp>
      <p:pic>
        <p:nvPicPr>
          <p:cNvPr id="3076" name="Picture 4" descr="Resultado de imagen para infraestructura">
            <a:extLst>
              <a:ext uri="{FF2B5EF4-FFF2-40B4-BE49-F238E27FC236}">
                <a16:creationId xmlns:a16="http://schemas.microsoft.com/office/drawing/2014/main" id="{FA8932B4-E225-4E47-ACF1-4A52B8048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517650"/>
            <a:ext cx="38227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269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52B2FD3-1C49-445A-AF21-3FDD54EAA86E}"/>
              </a:ext>
            </a:extLst>
          </p:cNvPr>
          <p:cNvSpPr>
            <a:spLocks noGrp="1"/>
          </p:cNvSpPr>
          <p:nvPr>
            <p:ph idx="1"/>
          </p:nvPr>
        </p:nvSpPr>
        <p:spPr>
          <a:xfrm>
            <a:off x="2055812" y="558800"/>
            <a:ext cx="8915400" cy="2202822"/>
          </a:xfrm>
        </p:spPr>
        <p:txBody>
          <a:bodyPr/>
          <a:lstStyle/>
          <a:p>
            <a:r>
              <a:rPr lang="es-MX" b="1" dirty="0"/>
              <a:t>4. Monitoreo</a:t>
            </a:r>
            <a:r>
              <a:rPr lang="es-MX" dirty="0"/>
              <a:t>: Al hablar de implementar y desarrollar nuevas soluciones o aplicaciones, se busca que estén soportadas y monitoreadas por el contenido y tipo de apps. PaaS (Plataforma como Servicio) se convierte en el ideal, debido a que al estar hospedada en un Centro de Datos de clase mundial, fuera de las instalaciones de la empresa y monitoreado por expertos comprometidos, estará disponible en todo momento.</a:t>
            </a:r>
          </a:p>
        </p:txBody>
      </p:sp>
      <p:pic>
        <p:nvPicPr>
          <p:cNvPr id="4098" name="Picture 2" descr="Resultado de imagen para MONITOREO">
            <a:extLst>
              <a:ext uri="{FF2B5EF4-FFF2-40B4-BE49-F238E27FC236}">
                <a16:creationId xmlns:a16="http://schemas.microsoft.com/office/drawing/2014/main" id="{F878EE08-BA23-4743-AAF2-BB51F7C75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622" y="3016250"/>
            <a:ext cx="4277078"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1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5DCC2A-9C36-4007-936E-9A4D23B9E4AB}"/>
              </a:ext>
            </a:extLst>
          </p:cNvPr>
          <p:cNvSpPr>
            <a:spLocks noGrp="1"/>
          </p:cNvSpPr>
          <p:nvPr>
            <p:ph idx="1"/>
          </p:nvPr>
        </p:nvSpPr>
        <p:spPr>
          <a:xfrm>
            <a:off x="2589212" y="685800"/>
            <a:ext cx="3824288" cy="5225422"/>
          </a:xfrm>
        </p:spPr>
        <p:txBody>
          <a:bodyPr/>
          <a:lstStyle/>
          <a:p>
            <a:r>
              <a:rPr lang="es-MX" b="1" dirty="0"/>
              <a:t>5. Accesibilidad</a:t>
            </a:r>
            <a:r>
              <a:rPr lang="es-MX" dirty="0"/>
              <a:t>: finalmente, si una empresa busca una aplicación accesible desde la nube, que no requiere inversiones elevadas en hardware ni software y que además debe mantener </a:t>
            </a:r>
            <a:r>
              <a:rPr lang="es-MX" dirty="0" err="1"/>
              <a:t>SLAs</a:t>
            </a:r>
            <a:r>
              <a:rPr lang="es-MX" dirty="0"/>
              <a:t>, la mejor opción son las soluciones de </a:t>
            </a:r>
            <a:r>
              <a:rPr lang="es-MX" dirty="0" err="1"/>
              <a:t>Softaware</a:t>
            </a:r>
            <a:r>
              <a:rPr lang="es-MX" dirty="0"/>
              <a:t> como Servicio (SaaS) ya que tienen una implementación rápida que permite importantes ahorros en comparación con un modelo </a:t>
            </a:r>
            <a:r>
              <a:rPr lang="es-MX" i="1" dirty="0" err="1"/>
              <a:t>on-premise</a:t>
            </a:r>
            <a:r>
              <a:rPr lang="es-MX" dirty="0"/>
              <a:t> y además con todos los beneficios de IaaS y PaaS.</a:t>
            </a:r>
          </a:p>
        </p:txBody>
      </p:sp>
      <p:pic>
        <p:nvPicPr>
          <p:cNvPr id="5122" name="Picture 2" descr="Resultado de imagen para ACCESIBILIDAD">
            <a:extLst>
              <a:ext uri="{FF2B5EF4-FFF2-40B4-BE49-F238E27FC236}">
                <a16:creationId xmlns:a16="http://schemas.microsoft.com/office/drawing/2014/main" id="{230B234E-F98E-44A2-9246-DBB4005C1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200" y="876300"/>
            <a:ext cx="2825750" cy="2825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ACCESIBILIDAD">
            <a:extLst>
              <a:ext uri="{FF2B5EF4-FFF2-40B4-BE49-F238E27FC236}">
                <a16:creationId xmlns:a16="http://schemas.microsoft.com/office/drawing/2014/main" id="{793B8138-C7AA-44A5-BC0B-2F26489F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625975"/>
            <a:ext cx="29527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6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6101" y="1018167"/>
            <a:ext cx="10178322" cy="1492132"/>
          </a:xfrm>
        </p:spPr>
        <p:txBody>
          <a:bodyPr/>
          <a:lstStyle/>
          <a:p>
            <a:r>
              <a:rPr lang="es-MX" b="1" dirty="0"/>
              <a:t>Dónde están las aplicaciones y mis datos?</a:t>
            </a:r>
            <a:endParaRPr lang="es-MX" dirty="0"/>
          </a:p>
        </p:txBody>
      </p:sp>
      <p:sp>
        <p:nvSpPr>
          <p:cNvPr id="6" name="Marcador de contenido 5"/>
          <p:cNvSpPr>
            <a:spLocks noGrp="1"/>
          </p:cNvSpPr>
          <p:nvPr>
            <p:ph idx="1"/>
          </p:nvPr>
        </p:nvSpPr>
        <p:spPr>
          <a:xfrm>
            <a:off x="1276101" y="3018299"/>
            <a:ext cx="9264899" cy="1287001"/>
          </a:xfrm>
        </p:spPr>
        <p:txBody>
          <a:bodyPr>
            <a:normAutofit/>
          </a:bodyPr>
          <a:lstStyle/>
          <a:p>
            <a:r>
              <a:rPr lang="es-MX" sz="2800" dirty="0"/>
              <a:t>Según estemos hablando de una nube pública o una nube privada</a:t>
            </a:r>
          </a:p>
        </p:txBody>
      </p:sp>
      <p:pic>
        <p:nvPicPr>
          <p:cNvPr id="7178" name="Picture 10" descr="Resultado de imagen para nube publica y priv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175" y="3873500"/>
            <a:ext cx="5000625" cy="262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6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86578" y="863601"/>
            <a:ext cx="10178322" cy="4991099"/>
          </a:xfrm>
        </p:spPr>
        <p:txBody>
          <a:bodyPr>
            <a:normAutofit/>
          </a:bodyPr>
          <a:lstStyle/>
          <a:p>
            <a:r>
              <a:rPr lang="es-MX" sz="2600" u="sng" dirty="0"/>
              <a:t>Nube pública:</a:t>
            </a:r>
            <a:r>
              <a:rPr lang="es-MX" sz="2600" dirty="0"/>
              <a:t> </a:t>
            </a:r>
          </a:p>
          <a:p>
            <a:pPr marL="0" indent="0">
              <a:buNone/>
            </a:pPr>
            <a:r>
              <a:rPr lang="es-MX" sz="2600" dirty="0"/>
              <a:t>En datacenters repartidos geográficamente en diversos continentes, protegidos con grandes medidas de seguridad y sistemas que ofrecen un alto nivel de disponibilidad. </a:t>
            </a:r>
          </a:p>
          <a:p>
            <a:pPr marL="0" indent="0">
              <a:buNone/>
            </a:pPr>
            <a:endParaRPr lang="es-MX" sz="2600" dirty="0"/>
          </a:p>
          <a:p>
            <a:pPr marL="0" indent="0">
              <a:buNone/>
            </a:pPr>
            <a:r>
              <a:rPr lang="es-MX" sz="2600" dirty="0"/>
              <a:t>Están diseñados para optimizar recursos y energía, ser gestionados de forma automatizada, y compartir el servicio con miles de clientes asegurando la confidencialidad de los datos, reduciendo costos y consiguiendo economías de escala.</a:t>
            </a:r>
          </a:p>
          <a:p>
            <a:endParaRPr lang="es-MX" dirty="0"/>
          </a:p>
        </p:txBody>
      </p:sp>
    </p:spTree>
    <p:extLst>
      <p:ext uri="{BB962C8B-B14F-4D97-AF65-F5344CB8AC3E}">
        <p14:creationId xmlns:p14="http://schemas.microsoft.com/office/powerpoint/2010/main" val="209852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1678" y="444501"/>
            <a:ext cx="10178322" cy="5435092"/>
          </a:xfrm>
        </p:spPr>
        <p:txBody>
          <a:bodyPr>
            <a:normAutofit fontScale="92500" lnSpcReduction="10000"/>
          </a:bodyPr>
          <a:lstStyle/>
          <a:p>
            <a:r>
              <a:rPr lang="es-MX" sz="2800" u="sng" dirty="0"/>
              <a:t>Nube privada:</a:t>
            </a:r>
            <a:r>
              <a:rPr lang="es-MX" sz="2800" dirty="0"/>
              <a:t> </a:t>
            </a:r>
          </a:p>
          <a:p>
            <a:pPr marL="0" indent="0">
              <a:buNone/>
            </a:pPr>
            <a:r>
              <a:rPr lang="es-MX" sz="2800" dirty="0"/>
              <a:t>En su centro de datos. Este modelo permite a la empresas obtener un mayor partido de sus inversiones de infraestructura y autoabastecerse optimizando sus recursos y prestando servicios de manera interna. </a:t>
            </a:r>
          </a:p>
          <a:p>
            <a:pPr marL="0" indent="0">
              <a:buNone/>
            </a:pPr>
            <a:r>
              <a:rPr lang="es-MX" sz="2800" dirty="0"/>
              <a:t>Especialmente indicado para grandes organizaciones que desean mantener totalmente el control de su infraestructura y de sus datos en sus propios centros. </a:t>
            </a:r>
          </a:p>
          <a:p>
            <a:pPr marL="0" indent="0">
              <a:buNone/>
            </a:pPr>
            <a:r>
              <a:rPr lang="es-MX" sz="2800" dirty="0"/>
              <a:t>Este modelo consigue cierto ahorro de costos respecto a una infraestructura tradicional pues se aprovecha mejor gracias a la virtualización y automatización, pero requiere que el departamento de TI la gestione, el ahorro es inferior al cloud público y lógicamente, no evita una inversión en activos.</a:t>
            </a:r>
          </a:p>
          <a:p>
            <a:endParaRPr lang="es-MX" dirty="0"/>
          </a:p>
        </p:txBody>
      </p:sp>
    </p:spTree>
    <p:extLst>
      <p:ext uri="{BB962C8B-B14F-4D97-AF65-F5344CB8AC3E}">
        <p14:creationId xmlns:p14="http://schemas.microsoft.com/office/powerpoint/2010/main" val="91209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a:t>
            </a:r>
          </a:p>
        </p:txBody>
      </p:sp>
      <p:sp>
        <p:nvSpPr>
          <p:cNvPr id="3" name="Marcador de contenido 2"/>
          <p:cNvSpPr>
            <a:spLocks noGrp="1"/>
          </p:cNvSpPr>
          <p:nvPr>
            <p:ph idx="1"/>
          </p:nvPr>
        </p:nvSpPr>
        <p:spPr/>
        <p:txBody>
          <a:bodyPr>
            <a:normAutofit/>
          </a:bodyPr>
          <a:lstStyle/>
          <a:p>
            <a:r>
              <a:rPr lang="es-MX" sz="2800" dirty="0"/>
              <a:t>DOODLE</a:t>
            </a:r>
          </a:p>
          <a:p>
            <a:r>
              <a:rPr lang="es-MX" sz="2800" dirty="0"/>
              <a:t>Fijar hora/día de reunión Votación simple sobre un tema</a:t>
            </a:r>
          </a:p>
          <a:p>
            <a:r>
              <a:rPr lang="es-MX" sz="2800" dirty="0"/>
              <a:t> </a:t>
            </a:r>
            <a:r>
              <a:rPr lang="es-MX" sz="2800" dirty="0">
                <a:hlinkClick r:id="rId2"/>
              </a:rPr>
              <a:t>https://doodle.com/es/</a:t>
            </a:r>
            <a:endParaRPr lang="es-MX" sz="2800" dirty="0"/>
          </a:p>
        </p:txBody>
      </p:sp>
      <p:pic>
        <p:nvPicPr>
          <p:cNvPr id="1026" name="Picture 2" descr="Resultado de imagen para doodl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011" y="3572386"/>
            <a:ext cx="7962138" cy="327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9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607871" y="1003550"/>
            <a:ext cx="8187071" cy="1781854"/>
          </a:xfrm>
        </p:spPr>
        <p:txBody>
          <a:bodyPr/>
          <a:lstStyle/>
          <a:p>
            <a:r>
              <a:rPr lang="es-MX" dirty="0"/>
              <a:t>Integrantes</a:t>
            </a:r>
          </a:p>
        </p:txBody>
      </p:sp>
      <p:sp>
        <p:nvSpPr>
          <p:cNvPr id="5" name="Marcador de texto 4"/>
          <p:cNvSpPr>
            <a:spLocks noGrp="1"/>
          </p:cNvSpPr>
          <p:nvPr>
            <p:ph type="body" idx="1"/>
          </p:nvPr>
        </p:nvSpPr>
        <p:spPr>
          <a:xfrm>
            <a:off x="3707163" y="3277773"/>
            <a:ext cx="7017488" cy="1609254"/>
          </a:xfrm>
        </p:spPr>
        <p:txBody>
          <a:bodyPr>
            <a:normAutofit/>
          </a:bodyPr>
          <a:lstStyle/>
          <a:p>
            <a:r>
              <a:rPr lang="es-MX" dirty="0"/>
              <a:t>Ángeles López Michael Josefh.</a:t>
            </a:r>
          </a:p>
          <a:p>
            <a:r>
              <a:rPr lang="es-MX" dirty="0"/>
              <a:t>SANDOVAL JU</a:t>
            </a:r>
            <a:r>
              <a:rPr lang="es-ES" dirty="0"/>
              <a:t>ÁREZ TANIA.</a:t>
            </a:r>
            <a:endParaRPr lang="es-MX" dirty="0"/>
          </a:p>
        </p:txBody>
      </p:sp>
    </p:spTree>
    <p:extLst>
      <p:ext uri="{BB962C8B-B14F-4D97-AF65-F5344CB8AC3E}">
        <p14:creationId xmlns:p14="http://schemas.microsoft.com/office/powerpoint/2010/main" val="114652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35053" y="457201"/>
            <a:ext cx="10178322" cy="3593591"/>
          </a:xfrm>
        </p:spPr>
        <p:txBody>
          <a:bodyPr>
            <a:normAutofit/>
          </a:bodyPr>
          <a:lstStyle/>
          <a:p>
            <a:r>
              <a:rPr lang="es-MX" sz="2800" dirty="0"/>
              <a:t>PADLET</a:t>
            </a:r>
          </a:p>
          <a:p>
            <a:r>
              <a:rPr lang="es-MX" sz="2800" dirty="0"/>
              <a:t>Lluvia de ideas</a:t>
            </a:r>
          </a:p>
          <a:p>
            <a:r>
              <a:rPr lang="es-MX" sz="2800" dirty="0"/>
              <a:t> </a:t>
            </a:r>
            <a:r>
              <a:rPr lang="es-MX" sz="2800" dirty="0">
                <a:hlinkClick r:id="rId2"/>
              </a:rPr>
              <a:t>http://es.padlet.com</a:t>
            </a:r>
            <a:endParaRPr lang="es-MX" sz="2800" dirty="0"/>
          </a:p>
        </p:txBody>
      </p:sp>
      <p:pic>
        <p:nvPicPr>
          <p:cNvPr id="2050" name="Picture 2" descr="Resultado de imagen para PAD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450" y="1502854"/>
            <a:ext cx="8401050" cy="509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45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18922" y="257695"/>
            <a:ext cx="10178322" cy="3593591"/>
          </a:xfrm>
        </p:spPr>
        <p:txBody>
          <a:bodyPr/>
          <a:lstStyle/>
          <a:p>
            <a:r>
              <a:rPr lang="es-MX" sz="2800" dirty="0"/>
              <a:t>GOOGLE CALENDAR</a:t>
            </a:r>
          </a:p>
          <a:p>
            <a:r>
              <a:rPr lang="es-MX" sz="2800" dirty="0"/>
              <a:t>Gestión de agendas </a:t>
            </a:r>
          </a:p>
          <a:p>
            <a:r>
              <a:rPr lang="es-MX" sz="2800" dirty="0">
                <a:hlinkClick r:id="rId2"/>
              </a:rPr>
              <a:t>https://calendar.google.com</a:t>
            </a:r>
            <a:endParaRPr lang="es-MX" sz="2800" dirty="0"/>
          </a:p>
          <a:p>
            <a:endParaRPr lang="es-MX" dirty="0"/>
          </a:p>
          <a:p>
            <a:endParaRPr lang="es-MX" dirty="0"/>
          </a:p>
        </p:txBody>
      </p:sp>
      <p:pic>
        <p:nvPicPr>
          <p:cNvPr id="3074" name="Picture 2" descr="Resultado de imagen para GOOGLE CALENDA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227" y="386367"/>
            <a:ext cx="8606040" cy="64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05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85424" y="324197"/>
            <a:ext cx="10178322" cy="3593591"/>
          </a:xfrm>
        </p:spPr>
        <p:txBody>
          <a:bodyPr/>
          <a:lstStyle/>
          <a:p>
            <a:r>
              <a:rPr lang="es-MX" sz="2800" dirty="0"/>
              <a:t>GOOGLE DRIVE</a:t>
            </a:r>
          </a:p>
          <a:p>
            <a:r>
              <a:rPr lang="es-MX" sz="2800" dirty="0"/>
              <a:t>Creación de documentos de forma colaborativa </a:t>
            </a:r>
          </a:p>
          <a:p>
            <a:r>
              <a:rPr lang="es-MX" sz="2800" dirty="0">
                <a:hlinkClick r:id="rId2"/>
              </a:rPr>
              <a:t>https://drive.google.com</a:t>
            </a:r>
            <a:endParaRPr lang="es-MX" sz="2800" dirty="0"/>
          </a:p>
          <a:p>
            <a:endParaRPr lang="es-MX" dirty="0"/>
          </a:p>
        </p:txBody>
      </p:sp>
      <p:pic>
        <p:nvPicPr>
          <p:cNvPr id="4098" name="Picture 2" descr="Resultado de imagen para google driv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21" y="2328892"/>
            <a:ext cx="71437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66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52173" y="257695"/>
            <a:ext cx="10178322" cy="3593591"/>
          </a:xfrm>
        </p:spPr>
        <p:txBody>
          <a:bodyPr>
            <a:normAutofit/>
          </a:bodyPr>
          <a:lstStyle/>
          <a:p>
            <a:r>
              <a:rPr lang="es-MX" sz="2800" dirty="0"/>
              <a:t>EVERNOTE</a:t>
            </a:r>
          </a:p>
          <a:p>
            <a:r>
              <a:rPr lang="es-MX" sz="2800" dirty="0"/>
              <a:t>Gestión de notas y recordatorios </a:t>
            </a:r>
          </a:p>
          <a:p>
            <a:r>
              <a:rPr lang="es-MX" sz="2800" dirty="0">
                <a:hlinkClick r:id="rId2"/>
              </a:rPr>
              <a:t>https://www.evernote.com/</a:t>
            </a:r>
            <a:endParaRPr lang="es-MX" sz="2800" dirty="0"/>
          </a:p>
        </p:txBody>
      </p:sp>
      <p:pic>
        <p:nvPicPr>
          <p:cNvPr id="5122" name="Picture 2" descr="Resultado de imagen para EVE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303" y="1705358"/>
            <a:ext cx="8275886" cy="492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54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8798" y="191194"/>
            <a:ext cx="10178322" cy="3593591"/>
          </a:xfrm>
        </p:spPr>
        <p:txBody>
          <a:bodyPr/>
          <a:lstStyle/>
          <a:p>
            <a:r>
              <a:rPr lang="es-MX" sz="2800" dirty="0"/>
              <a:t>DROPBOX</a:t>
            </a:r>
          </a:p>
          <a:p>
            <a:r>
              <a:rPr lang="es-MX" sz="2800" dirty="0"/>
              <a:t>Gestión de ficheros </a:t>
            </a:r>
          </a:p>
          <a:p>
            <a:r>
              <a:rPr lang="es-MX" sz="2800" dirty="0">
                <a:hlinkClick r:id="rId2"/>
              </a:rPr>
              <a:t>https://www.dropbox.com</a:t>
            </a:r>
            <a:endParaRPr lang="es-MX" sz="2800" dirty="0"/>
          </a:p>
          <a:p>
            <a:endParaRPr lang="es-MX" dirty="0"/>
          </a:p>
          <a:p>
            <a:endParaRPr lang="es-MX" dirty="0"/>
          </a:p>
          <a:p>
            <a:endParaRPr lang="es-MX" dirty="0"/>
          </a:p>
        </p:txBody>
      </p:sp>
      <p:pic>
        <p:nvPicPr>
          <p:cNvPr id="6146" name="Picture 2" descr="Resultado de imagen para DROP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760" y="1987988"/>
            <a:ext cx="9104804" cy="462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074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3D14BA-12C0-D141-A5CF-D626A1A440EC}"/>
              </a:ext>
            </a:extLst>
          </p:cNvPr>
          <p:cNvPicPr>
            <a:picLocks noChangeAspect="1"/>
          </p:cNvPicPr>
          <p:nvPr/>
        </p:nvPicPr>
        <p:blipFill>
          <a:blip r:embed="rId2"/>
          <a:stretch>
            <a:fillRect/>
          </a:stretch>
        </p:blipFill>
        <p:spPr>
          <a:xfrm>
            <a:off x="1260839" y="1684935"/>
            <a:ext cx="9826884" cy="2272467"/>
          </a:xfrm>
          <a:prstGeom prst="rect">
            <a:avLst/>
          </a:prstGeom>
        </p:spPr>
      </p:pic>
    </p:spTree>
    <p:extLst>
      <p:ext uri="{BB962C8B-B14F-4D97-AF65-F5344CB8AC3E}">
        <p14:creationId xmlns:p14="http://schemas.microsoft.com/office/powerpoint/2010/main" val="3919503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E11BF-24E3-1C44-B881-F3A0AA92F6AA}"/>
              </a:ext>
            </a:extLst>
          </p:cNvPr>
          <p:cNvSpPr>
            <a:spLocks noGrp="1"/>
          </p:cNvSpPr>
          <p:nvPr>
            <p:ph type="title"/>
          </p:nvPr>
        </p:nvSpPr>
        <p:spPr/>
        <p:txBody>
          <a:bodyPr/>
          <a:lstStyle/>
          <a:p>
            <a:r>
              <a:rPr lang="en-US" dirty="0"/>
              <a:t>¿QU</a:t>
            </a:r>
            <a:r>
              <a:rPr lang="es-ES" dirty="0"/>
              <a:t>É ES?</a:t>
            </a:r>
            <a:endParaRPr lang="en-US" dirty="0"/>
          </a:p>
        </p:txBody>
      </p:sp>
      <p:sp>
        <p:nvSpPr>
          <p:cNvPr id="3" name="Content Placeholder 2">
            <a:extLst>
              <a:ext uri="{FF2B5EF4-FFF2-40B4-BE49-F238E27FC236}">
                <a16:creationId xmlns:a16="http://schemas.microsoft.com/office/drawing/2014/main" id="{472EB46F-06BD-8149-A31A-D6BAED4606C0}"/>
              </a:ext>
            </a:extLst>
          </p:cNvPr>
          <p:cNvSpPr>
            <a:spLocks noGrp="1"/>
          </p:cNvSpPr>
          <p:nvPr>
            <p:ph idx="1"/>
          </p:nvPr>
        </p:nvSpPr>
        <p:spPr>
          <a:xfrm>
            <a:off x="1174560" y="2115421"/>
            <a:ext cx="10178322" cy="4590438"/>
          </a:xfrm>
        </p:spPr>
        <p:txBody>
          <a:bodyPr>
            <a:normAutofit/>
          </a:bodyPr>
          <a:lstStyle/>
          <a:p>
            <a:r>
              <a:rPr lang="en-US" sz="2400" dirty="0" err="1"/>
              <a:t>Es</a:t>
            </a:r>
            <a:r>
              <a:rPr lang="en-US" sz="2400" dirty="0"/>
              <a:t> la </a:t>
            </a:r>
            <a:r>
              <a:rPr lang="en-US" sz="2400" dirty="0" err="1"/>
              <a:t>plataforma</a:t>
            </a:r>
            <a:r>
              <a:rPr lang="en-US" sz="2400" dirty="0"/>
              <a:t> de </a:t>
            </a:r>
            <a:r>
              <a:rPr lang="en-US" sz="2400" dirty="0" err="1"/>
              <a:t>transformación</a:t>
            </a:r>
            <a:r>
              <a:rPr lang="en-US" sz="2400" dirty="0"/>
              <a:t> digital </a:t>
            </a:r>
            <a:r>
              <a:rPr lang="en-US" sz="2400" dirty="0" err="1"/>
              <a:t>disponible</a:t>
            </a:r>
            <a:r>
              <a:rPr lang="en-US" sz="2400" dirty="0"/>
              <a:t> </a:t>
            </a:r>
            <a:r>
              <a:rPr lang="en-US" sz="2400" dirty="0" err="1"/>
              <a:t>en</a:t>
            </a:r>
            <a:r>
              <a:rPr lang="en-US" sz="2400" dirty="0"/>
              <a:t> la </a:t>
            </a:r>
            <a:r>
              <a:rPr lang="en-US" sz="2400" dirty="0" err="1"/>
              <a:t>nube</a:t>
            </a:r>
            <a:r>
              <a:rPr lang="en-US" sz="2400" dirty="0"/>
              <a:t> </a:t>
            </a:r>
            <a:r>
              <a:rPr lang="en-US" sz="2400" dirty="0" err="1"/>
              <a:t>pública</a:t>
            </a:r>
            <a:endParaRPr lang="en-US" sz="2400" dirty="0"/>
          </a:p>
          <a:p>
            <a:pPr marL="0" indent="0">
              <a:buNone/>
            </a:pPr>
            <a:endParaRPr lang="en-US" sz="2400" dirty="0"/>
          </a:p>
          <a:p>
            <a:r>
              <a:rPr lang="en-US" sz="2400" dirty="0" err="1"/>
              <a:t>Proporciona</a:t>
            </a:r>
            <a:r>
              <a:rPr lang="en-US" sz="2400" dirty="0"/>
              <a:t> </a:t>
            </a:r>
            <a:r>
              <a:rPr lang="en-US" sz="2400" dirty="0" err="1"/>
              <a:t>acceso</a:t>
            </a:r>
            <a:r>
              <a:rPr lang="en-US" sz="2400" dirty="0"/>
              <a:t> </a:t>
            </a:r>
            <a:r>
              <a:rPr lang="en-US" sz="2400" dirty="0" err="1"/>
              <a:t>instatáneo</a:t>
            </a:r>
            <a:r>
              <a:rPr lang="en-US" sz="2400" dirty="0"/>
              <a:t> a </a:t>
            </a:r>
            <a:r>
              <a:rPr lang="en-US" sz="2400" dirty="0" err="1"/>
              <a:t>los</a:t>
            </a:r>
            <a:r>
              <a:rPr lang="en-US" sz="2400" dirty="0"/>
              <a:t> </a:t>
            </a:r>
            <a:r>
              <a:rPr lang="en-US" sz="2400" dirty="0" err="1"/>
              <a:t>sistemas</a:t>
            </a:r>
            <a:r>
              <a:rPr lang="en-US" sz="2400" dirty="0"/>
              <a:t> y </a:t>
            </a:r>
            <a:r>
              <a:rPr lang="en-US" sz="2400" dirty="0" err="1"/>
              <a:t>servicios</a:t>
            </a:r>
            <a:r>
              <a:rPr lang="en-US" sz="2400" dirty="0"/>
              <a:t> que se </a:t>
            </a:r>
            <a:r>
              <a:rPr lang="en-US" sz="2400" dirty="0" err="1"/>
              <a:t>requieren</a:t>
            </a:r>
            <a:r>
              <a:rPr lang="en-US" sz="2400" dirty="0"/>
              <a:t> para </a:t>
            </a:r>
            <a:r>
              <a:rPr lang="en-US" sz="2400" dirty="0" err="1"/>
              <a:t>ejecutar</a:t>
            </a:r>
            <a:r>
              <a:rPr lang="en-US" sz="2400" dirty="0"/>
              <a:t>, </a:t>
            </a:r>
            <a:r>
              <a:rPr lang="en-US" sz="2400" dirty="0" err="1"/>
              <a:t>iterar</a:t>
            </a:r>
            <a:r>
              <a:rPr lang="en-US" sz="2400" dirty="0"/>
              <a:t> y </a:t>
            </a:r>
            <a:r>
              <a:rPr lang="en-US" sz="2400" dirty="0" err="1"/>
              <a:t>escalar</a:t>
            </a:r>
            <a:r>
              <a:rPr lang="en-US" sz="2400" dirty="0"/>
              <a:t> </a:t>
            </a:r>
            <a:r>
              <a:rPr lang="en-US" sz="2400" dirty="0" err="1"/>
              <a:t>correctamente</a:t>
            </a:r>
            <a:r>
              <a:rPr lang="en-US" sz="2400" dirty="0"/>
              <a:t>. Con </a:t>
            </a:r>
            <a:r>
              <a:rPr lang="en-US" sz="2400" dirty="0" err="1"/>
              <a:t>sus</a:t>
            </a:r>
            <a:r>
              <a:rPr lang="en-US" sz="2400" dirty="0"/>
              <a:t> </a:t>
            </a:r>
            <a:r>
              <a:rPr lang="en-US" sz="2400" dirty="0" err="1"/>
              <a:t>servicios</a:t>
            </a:r>
            <a:r>
              <a:rPr lang="en-US" sz="2400" dirty="0"/>
              <a:t> </a:t>
            </a:r>
            <a:r>
              <a:rPr lang="en-US" sz="2400" dirty="0" err="1"/>
              <a:t>en</a:t>
            </a:r>
            <a:r>
              <a:rPr lang="en-US" sz="2400" dirty="0"/>
              <a:t> </a:t>
            </a:r>
            <a:r>
              <a:rPr lang="en-US" sz="2400" dirty="0" err="1"/>
              <a:t>dispositivos</a:t>
            </a:r>
            <a:r>
              <a:rPr lang="en-US" sz="2400" dirty="0"/>
              <a:t> </a:t>
            </a:r>
            <a:r>
              <a:rPr lang="en-US" sz="2400" dirty="0" err="1"/>
              <a:t>móviles</a:t>
            </a:r>
            <a:r>
              <a:rPr lang="en-US" sz="2400" dirty="0"/>
              <a:t>, Internet de las </a:t>
            </a:r>
            <a:r>
              <a:rPr lang="en-US" sz="2400" dirty="0" err="1"/>
              <a:t>cosas</a:t>
            </a:r>
            <a:r>
              <a:rPr lang="en-US" sz="2400" dirty="0"/>
              <a:t>, Watson entre </a:t>
            </a:r>
            <a:r>
              <a:rPr lang="en-US" sz="2400" dirty="0" err="1"/>
              <a:t>otros</a:t>
            </a:r>
            <a:r>
              <a:rPr lang="en-US" sz="2400" dirty="0"/>
              <a:t>, IBM Cloud </a:t>
            </a:r>
            <a:r>
              <a:rPr lang="en-US" sz="2400" dirty="0" err="1"/>
              <a:t>es</a:t>
            </a:r>
            <a:r>
              <a:rPr lang="en-US" sz="2400" dirty="0"/>
              <a:t> ideal para el </a:t>
            </a:r>
            <a:r>
              <a:rPr lang="en-US" sz="2400" dirty="0" err="1"/>
              <a:t>desarrollo</a:t>
            </a:r>
            <a:r>
              <a:rPr lang="en-US" sz="2400" dirty="0"/>
              <a:t> de software a la </a:t>
            </a:r>
            <a:r>
              <a:rPr lang="en-US" sz="2400" dirty="0" err="1"/>
              <a:t>medida</a:t>
            </a:r>
            <a:r>
              <a:rPr lang="en-US" sz="2400" dirty="0"/>
              <a:t> con </a:t>
            </a:r>
            <a:r>
              <a:rPr lang="en-US" sz="2400" dirty="0" err="1"/>
              <a:t>innovadoras</a:t>
            </a:r>
            <a:r>
              <a:rPr lang="en-US" sz="2400" dirty="0"/>
              <a:t> </a:t>
            </a:r>
            <a:r>
              <a:rPr lang="en-US" sz="2400" dirty="0" err="1"/>
              <a:t>aplicaciones</a:t>
            </a:r>
            <a:r>
              <a:rPr lang="en-US" sz="2400" dirty="0"/>
              <a:t> </a:t>
            </a:r>
            <a:r>
              <a:rPr lang="en-US" sz="2400" dirty="0" err="1"/>
              <a:t>basadas</a:t>
            </a:r>
            <a:r>
              <a:rPr lang="en-US" sz="2400" dirty="0"/>
              <a:t> </a:t>
            </a:r>
            <a:r>
              <a:rPr lang="en-US" sz="2400" dirty="0" err="1"/>
              <a:t>en</a:t>
            </a:r>
            <a:r>
              <a:rPr lang="en-US" sz="2400" dirty="0"/>
              <a:t> </a:t>
            </a:r>
            <a:r>
              <a:rPr lang="en-US" sz="2400" dirty="0" err="1"/>
              <a:t>datos</a:t>
            </a:r>
            <a:r>
              <a:rPr lang="en-US" sz="2400" dirty="0"/>
              <a:t>.</a:t>
            </a:r>
          </a:p>
          <a:p>
            <a:r>
              <a:rPr lang="en-US" sz="2400" dirty="0" err="1"/>
              <a:t>Creada</a:t>
            </a:r>
            <a:r>
              <a:rPr lang="en-US" sz="2400" dirty="0"/>
              <a:t> para </a:t>
            </a:r>
            <a:r>
              <a:rPr lang="en-US" sz="2400" dirty="0" err="1"/>
              <a:t>empresas</a:t>
            </a:r>
            <a:r>
              <a:rPr lang="en-US" sz="2400" dirty="0"/>
              <a:t>.</a:t>
            </a:r>
          </a:p>
          <a:p>
            <a:endParaRPr lang="en-US" sz="2400" dirty="0"/>
          </a:p>
          <a:p>
            <a:pPr marL="0" indent="0">
              <a:buNone/>
            </a:pPr>
            <a:endParaRPr lang="en-US" sz="2400" dirty="0"/>
          </a:p>
        </p:txBody>
      </p:sp>
    </p:spTree>
    <p:extLst>
      <p:ext uri="{BB962C8B-B14F-4D97-AF65-F5344CB8AC3E}">
        <p14:creationId xmlns:p14="http://schemas.microsoft.com/office/powerpoint/2010/main" val="2122926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2ECE90-863F-FA4B-B33A-06666F07AC7A}"/>
              </a:ext>
            </a:extLst>
          </p:cNvPr>
          <p:cNvPicPr>
            <a:picLocks noChangeAspect="1"/>
          </p:cNvPicPr>
          <p:nvPr/>
        </p:nvPicPr>
        <p:blipFill>
          <a:blip r:embed="rId2"/>
          <a:stretch>
            <a:fillRect/>
          </a:stretch>
        </p:blipFill>
        <p:spPr>
          <a:xfrm>
            <a:off x="6081750" y="2629625"/>
            <a:ext cx="4920105" cy="3690079"/>
          </a:xfrm>
          <a:prstGeom prst="rect">
            <a:avLst/>
          </a:prstGeom>
        </p:spPr>
      </p:pic>
      <p:sp>
        <p:nvSpPr>
          <p:cNvPr id="2" name="Title 1">
            <a:extLst>
              <a:ext uri="{FF2B5EF4-FFF2-40B4-BE49-F238E27FC236}">
                <a16:creationId xmlns:a16="http://schemas.microsoft.com/office/drawing/2014/main" id="{722C996B-E57D-2044-9350-FBDB26296343}"/>
              </a:ext>
            </a:extLst>
          </p:cNvPr>
          <p:cNvSpPr>
            <a:spLocks noGrp="1"/>
          </p:cNvSpPr>
          <p:nvPr>
            <p:ph type="title"/>
          </p:nvPr>
        </p:nvSpPr>
        <p:spPr>
          <a:xfrm>
            <a:off x="2492611" y="995356"/>
            <a:ext cx="10178322" cy="1492132"/>
          </a:xfrm>
        </p:spPr>
        <p:txBody>
          <a:bodyPr/>
          <a:lstStyle/>
          <a:p>
            <a:r>
              <a:rPr lang="en-US" dirty="0"/>
              <a:t>¿Qui</a:t>
            </a:r>
            <a:r>
              <a:rPr lang="es-ES" dirty="0" err="1"/>
              <a:t>én</a:t>
            </a:r>
            <a:r>
              <a:rPr lang="es-ES" dirty="0"/>
              <a:t> lo puede usar?</a:t>
            </a:r>
            <a:endParaRPr lang="en-US" dirty="0"/>
          </a:p>
        </p:txBody>
      </p:sp>
      <p:pic>
        <p:nvPicPr>
          <p:cNvPr id="4" name="Picture 3">
            <a:extLst>
              <a:ext uri="{FF2B5EF4-FFF2-40B4-BE49-F238E27FC236}">
                <a16:creationId xmlns:a16="http://schemas.microsoft.com/office/drawing/2014/main" id="{ECE4AE29-308A-E245-8626-5F87C0458F0C}"/>
              </a:ext>
            </a:extLst>
          </p:cNvPr>
          <p:cNvPicPr>
            <a:picLocks noChangeAspect="1"/>
          </p:cNvPicPr>
          <p:nvPr/>
        </p:nvPicPr>
        <p:blipFill>
          <a:blip r:embed="rId3"/>
          <a:stretch>
            <a:fillRect/>
          </a:stretch>
        </p:blipFill>
        <p:spPr>
          <a:xfrm>
            <a:off x="1345786" y="1979223"/>
            <a:ext cx="4735964" cy="3283725"/>
          </a:xfrm>
          <a:prstGeom prst="rect">
            <a:avLst/>
          </a:prstGeom>
        </p:spPr>
      </p:pic>
    </p:spTree>
    <p:extLst>
      <p:ext uri="{BB962C8B-B14F-4D97-AF65-F5344CB8AC3E}">
        <p14:creationId xmlns:p14="http://schemas.microsoft.com/office/powerpoint/2010/main" val="179959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E63FC36D-839A-EC40-9F01-F903C7B741AB}"/>
              </a:ext>
            </a:extLst>
          </p:cNvPr>
          <p:cNvPicPr>
            <a:picLocks noGrp="1" noChangeAspect="1"/>
          </p:cNvPicPr>
          <p:nvPr>
            <p:ph idx="1"/>
          </p:nvPr>
        </p:nvPicPr>
        <p:blipFill>
          <a:blip r:embed="rId2"/>
          <a:stretch>
            <a:fillRect/>
          </a:stretch>
        </p:blipFill>
        <p:spPr>
          <a:xfrm>
            <a:off x="3337042" y="1409076"/>
            <a:ext cx="6007593" cy="4268553"/>
          </a:xfrm>
        </p:spPr>
      </p:pic>
    </p:spTree>
    <p:extLst>
      <p:ext uri="{BB962C8B-B14F-4D97-AF65-F5344CB8AC3E}">
        <p14:creationId xmlns:p14="http://schemas.microsoft.com/office/powerpoint/2010/main" val="270376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BE685-56ED-4421-ADAC-700147E69ED0}"/>
              </a:ext>
            </a:extLst>
          </p:cNvPr>
          <p:cNvSpPr>
            <a:spLocks noGrp="1"/>
          </p:cNvSpPr>
          <p:nvPr>
            <p:ph type="title"/>
          </p:nvPr>
        </p:nvSpPr>
        <p:spPr/>
        <p:txBody>
          <a:bodyPr/>
          <a:lstStyle/>
          <a:p>
            <a:r>
              <a:rPr lang="es-MX" dirty="0"/>
              <a:t>Bibliografía</a:t>
            </a:r>
          </a:p>
        </p:txBody>
      </p:sp>
      <p:sp>
        <p:nvSpPr>
          <p:cNvPr id="3" name="Marcador de contenido 2">
            <a:extLst>
              <a:ext uri="{FF2B5EF4-FFF2-40B4-BE49-F238E27FC236}">
                <a16:creationId xmlns:a16="http://schemas.microsoft.com/office/drawing/2014/main" id="{CBC05D72-2902-469F-8500-62491B73282F}"/>
              </a:ext>
            </a:extLst>
          </p:cNvPr>
          <p:cNvSpPr>
            <a:spLocks noGrp="1"/>
          </p:cNvSpPr>
          <p:nvPr>
            <p:ph idx="1"/>
          </p:nvPr>
        </p:nvSpPr>
        <p:spPr>
          <a:xfrm>
            <a:off x="1251678" y="1193801"/>
            <a:ext cx="10178322" cy="4685792"/>
          </a:xfrm>
        </p:spPr>
        <p:txBody>
          <a:bodyPr>
            <a:normAutofit lnSpcReduction="10000"/>
          </a:bodyPr>
          <a:lstStyle/>
          <a:p>
            <a:endParaRPr lang="es-MX" dirty="0">
              <a:hlinkClick r:id="rId2"/>
            </a:endParaRPr>
          </a:p>
          <a:p>
            <a:r>
              <a:rPr lang="es-MX" dirty="0">
                <a:hlinkClick r:id="rId2"/>
              </a:rPr>
              <a:t>https://mundocontact.com/5-tips-para-implementar-una-nube-exitosa/</a:t>
            </a:r>
            <a:endParaRPr lang="es-MX" dirty="0"/>
          </a:p>
          <a:p>
            <a:r>
              <a:rPr lang="es-MX" dirty="0">
                <a:hlinkClick r:id="rId3"/>
              </a:rPr>
              <a:t>https://www.aarp.org/espanol/hogar-familia/expertos/Andres-Cavelier/info-2014/nube-almacenar-informacion.html</a:t>
            </a:r>
            <a:endParaRPr lang="es-MX" dirty="0"/>
          </a:p>
          <a:p>
            <a:r>
              <a:rPr lang="es-MX" dirty="0">
                <a:hlinkClick r:id="rId4"/>
              </a:rPr>
              <a:t>https://www.google.com.mx/imghp?hl=es</a:t>
            </a:r>
            <a:endParaRPr lang="es-MX" dirty="0"/>
          </a:p>
          <a:p>
            <a:r>
              <a:rPr lang="es-MX" dirty="0">
                <a:hlinkClick r:id="rId5"/>
              </a:rPr>
              <a:t>https://www.forbes.com.mx/los-4-retos-de-la-nube/</a:t>
            </a:r>
            <a:endParaRPr lang="es-MX" dirty="0"/>
          </a:p>
          <a:p>
            <a:r>
              <a:rPr lang="es-MX" dirty="0">
                <a:hlinkClick r:id="rId6"/>
              </a:rPr>
              <a:t>https://www.informatica-hoy.com.ar/la-nube/Cloud-Computing-el-objetivo-de-la-nube.php</a:t>
            </a:r>
            <a:endParaRPr lang="es-MX" dirty="0"/>
          </a:p>
          <a:p>
            <a:r>
              <a:rPr lang="es-MX" dirty="0">
                <a:hlinkClick r:id="rId7"/>
              </a:rPr>
              <a:t>http://www.bizkaia.eus/home2/archivos/DPTO4/Temas/Informatica%20en%20la%20nube.pdf?hash=fab9ae54177ffc36603e3796f7245c8e&amp;idioma=CA&amp;fbclid=IwAR0IJv3ukp54QOsj7GAJxPgSptSdEamvqCgb5jsF5VAaxRaajkYgvX3TtIs</a:t>
            </a:r>
            <a:endParaRPr lang="es-MX" dirty="0"/>
          </a:p>
          <a:p>
            <a:r>
              <a:rPr lang="es-MX" dirty="0">
                <a:hlinkClick r:id="rId8"/>
              </a:rPr>
              <a:t>https://www.softeng.es/es-es/noticias/newsletter/marzo-abril-2011/que-es-la-nube-cuales-son-los-beneficios-que-ofrece-las-empresas.html</a:t>
            </a:r>
            <a:endParaRPr lang="es-MX" dirty="0"/>
          </a:p>
        </p:txBody>
      </p:sp>
    </p:spTree>
    <p:extLst>
      <p:ext uri="{BB962C8B-B14F-4D97-AF65-F5344CB8AC3E}">
        <p14:creationId xmlns:p14="http://schemas.microsoft.com/office/powerpoint/2010/main" val="338855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a:t>La nube</a:t>
            </a:r>
          </a:p>
        </p:txBody>
      </p:sp>
      <p:sp>
        <p:nvSpPr>
          <p:cNvPr id="5" name="Marcador de contenido 4"/>
          <p:cNvSpPr>
            <a:spLocks noGrp="1"/>
          </p:cNvSpPr>
          <p:nvPr>
            <p:ph idx="1"/>
          </p:nvPr>
        </p:nvSpPr>
        <p:spPr>
          <a:xfrm>
            <a:off x="1251678" y="1315331"/>
            <a:ext cx="10178322" cy="1315328"/>
          </a:xfrm>
        </p:spPr>
        <p:txBody>
          <a:bodyPr/>
          <a:lstStyle/>
          <a:p>
            <a:pPr algn="ctr"/>
            <a:r>
              <a:rPr lang="es-MX" sz="2800" dirty="0"/>
              <a:t>es un paradigma que permite ofrecer servicios de computación a través de Internet</a:t>
            </a:r>
          </a:p>
          <a:p>
            <a:endParaRPr lang="es-MX" dirty="0"/>
          </a:p>
          <a:p>
            <a:endParaRPr lang="es-MX" dirty="0"/>
          </a:p>
        </p:txBody>
      </p:sp>
      <p:sp>
        <p:nvSpPr>
          <p:cNvPr id="6" name="Título 3"/>
          <p:cNvSpPr txBox="1">
            <a:spLocks/>
          </p:cNvSpPr>
          <p:nvPr/>
        </p:nvSpPr>
        <p:spPr>
          <a:xfrm>
            <a:off x="1502551" y="2630659"/>
            <a:ext cx="3181991" cy="844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MX" dirty="0"/>
              <a:t>Ventajas</a:t>
            </a:r>
          </a:p>
        </p:txBody>
      </p:sp>
      <p:sp>
        <p:nvSpPr>
          <p:cNvPr id="7" name="Título 3"/>
          <p:cNvSpPr txBox="1">
            <a:spLocks/>
          </p:cNvSpPr>
          <p:nvPr/>
        </p:nvSpPr>
        <p:spPr>
          <a:xfrm>
            <a:off x="7309165" y="2715068"/>
            <a:ext cx="3579230" cy="75965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MX" dirty="0"/>
              <a:t>riesgos</a:t>
            </a:r>
          </a:p>
        </p:txBody>
      </p:sp>
      <p:sp>
        <p:nvSpPr>
          <p:cNvPr id="9" name="Marcador de contenido 4"/>
          <p:cNvSpPr txBox="1">
            <a:spLocks/>
          </p:cNvSpPr>
          <p:nvPr/>
        </p:nvSpPr>
        <p:spPr>
          <a:xfrm>
            <a:off x="1251678" y="3282462"/>
            <a:ext cx="4572347" cy="29213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s-MX" sz="2800" dirty="0"/>
              <a:t> Acceso desde cualquier sitio</a:t>
            </a:r>
          </a:p>
          <a:p>
            <a:r>
              <a:rPr lang="es-MX" sz="2800" dirty="0"/>
              <a:t>Estabilidad  </a:t>
            </a:r>
          </a:p>
          <a:p>
            <a:r>
              <a:rPr lang="es-MX" sz="2800" dirty="0"/>
              <a:t>Escalabilidad  </a:t>
            </a:r>
          </a:p>
          <a:p>
            <a:r>
              <a:rPr lang="es-MX" sz="2800" dirty="0"/>
              <a:t>Potenciación del trabajo en grupo  </a:t>
            </a:r>
          </a:p>
          <a:p>
            <a:r>
              <a:rPr lang="es-MX" sz="2800" dirty="0"/>
              <a:t>Reducción de costos</a:t>
            </a:r>
          </a:p>
          <a:p>
            <a:endParaRPr lang="es-MX" dirty="0"/>
          </a:p>
        </p:txBody>
      </p:sp>
      <p:sp>
        <p:nvSpPr>
          <p:cNvPr id="10" name="Marcador de contenido 4"/>
          <p:cNvSpPr txBox="1">
            <a:spLocks/>
          </p:cNvSpPr>
          <p:nvPr/>
        </p:nvSpPr>
        <p:spPr>
          <a:xfrm>
            <a:off x="6538785" y="3282462"/>
            <a:ext cx="4572347" cy="29213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s-MX" sz="2800" dirty="0"/>
              <a:t> Dependencia de los proveedores de servicios </a:t>
            </a:r>
          </a:p>
          <a:p>
            <a:r>
              <a:rPr lang="es-MX" sz="2800" dirty="0"/>
              <a:t>Dependencia de conexión a Internet </a:t>
            </a:r>
          </a:p>
          <a:p>
            <a:r>
              <a:rPr lang="es-MX" sz="2800" dirty="0"/>
              <a:t>Riesgo de vulnerabilidad de datos sensibles al negocio</a:t>
            </a:r>
            <a:endParaRPr lang="es-MX" dirty="0"/>
          </a:p>
        </p:txBody>
      </p:sp>
    </p:spTree>
    <p:extLst>
      <p:ext uri="{BB962C8B-B14F-4D97-AF65-F5344CB8AC3E}">
        <p14:creationId xmlns:p14="http://schemas.microsoft.com/office/powerpoint/2010/main" val="229523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objetivo</a:t>
            </a:r>
          </a:p>
        </p:txBody>
      </p:sp>
      <p:sp>
        <p:nvSpPr>
          <p:cNvPr id="3" name="Marcador de contenido 2"/>
          <p:cNvSpPr>
            <a:spLocks noGrp="1"/>
          </p:cNvSpPr>
          <p:nvPr>
            <p:ph idx="1"/>
          </p:nvPr>
        </p:nvSpPr>
        <p:spPr>
          <a:xfrm>
            <a:off x="1125069" y="1526346"/>
            <a:ext cx="10178322" cy="3593591"/>
          </a:xfrm>
        </p:spPr>
        <p:txBody>
          <a:bodyPr>
            <a:noAutofit/>
          </a:bodyPr>
          <a:lstStyle/>
          <a:p>
            <a:r>
              <a:rPr lang="es-MX" sz="2800" b="1" dirty="0"/>
              <a:t>el objetivo de este modelo es la capacidad de proporcionar interoperabilidad completa desde cualquier tipo de dispositivo que se utilice</a:t>
            </a:r>
            <a:r>
              <a:rPr lang="es-MX" sz="2800" dirty="0"/>
              <a:t>, ya sean terminales de </a:t>
            </a:r>
            <a:r>
              <a:rPr lang="es-MX" sz="2800" b="1" dirty="0">
                <a:hlinkClick r:id="rId2" tooltip="telefonía móvil"/>
              </a:rPr>
              <a:t>telefonía móvil</a:t>
            </a:r>
            <a:r>
              <a:rPr lang="es-MX" sz="2800" dirty="0"/>
              <a:t>, </a:t>
            </a:r>
            <a:r>
              <a:rPr lang="es-MX" sz="2800" dirty="0" err="1"/>
              <a:t>PCs</a:t>
            </a:r>
            <a:r>
              <a:rPr lang="es-MX" sz="2800" dirty="0"/>
              <a:t> de escritorio con cualquier sistema operativo instalado o inclusive </a:t>
            </a:r>
            <a:r>
              <a:rPr lang="es-MX" sz="2800" dirty="0" err="1"/>
              <a:t>PDAs</a:t>
            </a:r>
            <a:r>
              <a:rPr lang="es-MX" sz="2800" dirty="0"/>
              <a:t>(Asistente digital personal), entre muchos otros, brindando así la posibilidad de interactuar con la información y los programas desde cualquier lugar del mundo donde el usuario se encuentre, mediante la simple utilización de una </a:t>
            </a:r>
            <a:r>
              <a:rPr lang="es-MX" sz="2800" b="1" u="sng" dirty="0">
                <a:hlinkClick r:id="rId3"/>
              </a:rPr>
              <a:t>conexión a Internet.</a:t>
            </a:r>
            <a:endParaRPr lang="es-MX" sz="2800" dirty="0"/>
          </a:p>
        </p:txBody>
      </p:sp>
    </p:spTree>
    <p:extLst>
      <p:ext uri="{BB962C8B-B14F-4D97-AF65-F5344CB8AC3E}">
        <p14:creationId xmlns:p14="http://schemas.microsoft.com/office/powerpoint/2010/main" val="3976677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Retos</a:t>
            </a:r>
          </a:p>
        </p:txBody>
      </p:sp>
      <p:sp>
        <p:nvSpPr>
          <p:cNvPr id="3" name="Marcador de contenido 2"/>
          <p:cNvSpPr>
            <a:spLocks noGrp="1"/>
          </p:cNvSpPr>
          <p:nvPr>
            <p:ph idx="1"/>
          </p:nvPr>
        </p:nvSpPr>
        <p:spPr/>
        <p:txBody>
          <a:bodyPr/>
          <a:lstStyle/>
          <a:p>
            <a:r>
              <a:rPr lang="es-MX" sz="2800" dirty="0"/>
              <a:t>La seguridad: tanto en el almacenamiento de datos como en el tránsito de los mismos.</a:t>
            </a:r>
          </a:p>
          <a:p>
            <a:r>
              <a:rPr lang="es-MX" sz="2800" dirty="0"/>
              <a:t>Recuperación de datos y copias de seguridad.</a:t>
            </a:r>
          </a:p>
          <a:p>
            <a:r>
              <a:rPr lang="es-MX" sz="2800" dirty="0"/>
              <a:t>Control de accesos a los usuarios.</a:t>
            </a:r>
          </a:p>
          <a:p>
            <a:r>
              <a:rPr lang="es-MX" sz="2800" dirty="0"/>
              <a:t>Marco regulatorio.</a:t>
            </a:r>
          </a:p>
          <a:p>
            <a:endParaRPr lang="es-MX" dirty="0"/>
          </a:p>
        </p:txBody>
      </p:sp>
    </p:spTree>
    <p:extLst>
      <p:ext uri="{BB962C8B-B14F-4D97-AF65-F5344CB8AC3E}">
        <p14:creationId xmlns:p14="http://schemas.microsoft.com/office/powerpoint/2010/main" val="2878024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94D0F-0197-4B23-83A4-BDF2EF165755}"/>
              </a:ext>
            </a:extLst>
          </p:cNvPr>
          <p:cNvSpPr>
            <a:spLocks noGrp="1"/>
          </p:cNvSpPr>
          <p:nvPr>
            <p:ph type="title"/>
          </p:nvPr>
        </p:nvSpPr>
        <p:spPr>
          <a:xfrm>
            <a:off x="2072225" y="2788555"/>
            <a:ext cx="8911687" cy="1280890"/>
          </a:xfrm>
        </p:spPr>
        <p:txBody>
          <a:bodyPr>
            <a:normAutofit fontScale="90000"/>
          </a:bodyPr>
          <a:lstStyle/>
          <a:p>
            <a:pPr algn="ctr"/>
            <a:r>
              <a:rPr lang="es-MX" dirty="0"/>
              <a:t>TECNICAS O PROCEDIMIENTOS PARA USAR LA NUBE</a:t>
            </a:r>
          </a:p>
        </p:txBody>
      </p:sp>
    </p:spTree>
    <p:extLst>
      <p:ext uri="{BB962C8B-B14F-4D97-AF65-F5344CB8AC3E}">
        <p14:creationId xmlns:p14="http://schemas.microsoft.com/office/powerpoint/2010/main" val="326441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33F4CE-29DE-48EC-AD52-ADE3E0E11398}"/>
              </a:ext>
            </a:extLst>
          </p:cNvPr>
          <p:cNvSpPr>
            <a:spLocks noGrp="1"/>
          </p:cNvSpPr>
          <p:nvPr>
            <p:ph type="title"/>
          </p:nvPr>
        </p:nvSpPr>
        <p:spPr/>
        <p:txBody>
          <a:bodyPr/>
          <a:lstStyle/>
          <a:p>
            <a:pPr algn="ctr"/>
            <a:r>
              <a:rPr lang="es-MX" dirty="0"/>
              <a:t>USO DE SERVICIOS DE LA NUBE</a:t>
            </a:r>
          </a:p>
        </p:txBody>
      </p:sp>
      <p:sp>
        <p:nvSpPr>
          <p:cNvPr id="3" name="Marcador de contenido 2">
            <a:extLst>
              <a:ext uri="{FF2B5EF4-FFF2-40B4-BE49-F238E27FC236}">
                <a16:creationId xmlns:a16="http://schemas.microsoft.com/office/drawing/2014/main" id="{99AD520D-7D24-4D6A-BAC3-3E7928505628}"/>
              </a:ext>
            </a:extLst>
          </p:cNvPr>
          <p:cNvSpPr>
            <a:spLocks noGrp="1"/>
          </p:cNvSpPr>
          <p:nvPr>
            <p:ph idx="1"/>
          </p:nvPr>
        </p:nvSpPr>
        <p:spPr/>
        <p:txBody>
          <a:bodyPr/>
          <a:lstStyle/>
          <a:p>
            <a:r>
              <a:rPr lang="es-MX" dirty="0"/>
              <a:t>Para utilizar los servicios en la nube basta que te conectes a internet —pagado o gratuito como </a:t>
            </a:r>
            <a:r>
              <a:rPr lang="es-MX" dirty="0">
                <a:hlinkClick r:id="rId2"/>
              </a:rPr>
              <a:t>wifi</a:t>
            </a:r>
            <a:r>
              <a:rPr lang="es-MX" dirty="0"/>
              <a:t>—. Una vez te conectes, ve al sitio web de uno de los servicios que ofrecen la nube, y sigue los pasos indicados para almacenar tu información. Cuando ingreses por primera vez a un servicio, tendrás que abrir una cuenta (es gratuita), para lo cual debes ingresar tus datos personales, una contraseña y tu dirección de correo electrónico.</a:t>
            </a:r>
          </a:p>
        </p:txBody>
      </p:sp>
      <p:pic>
        <p:nvPicPr>
          <p:cNvPr id="6146" name="Picture 2" descr="Resultado de imagen para la nube">
            <a:extLst>
              <a:ext uri="{FF2B5EF4-FFF2-40B4-BE49-F238E27FC236}">
                <a16:creationId xmlns:a16="http://schemas.microsoft.com/office/drawing/2014/main" id="{269F0C22-CC03-4B5D-8B4A-B575E7C8A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0" y="4154488"/>
            <a:ext cx="24384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5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9728BF-52A5-4412-BC11-12B2D22B6C7F}"/>
              </a:ext>
            </a:extLst>
          </p:cNvPr>
          <p:cNvSpPr>
            <a:spLocks noGrp="1"/>
          </p:cNvSpPr>
          <p:nvPr>
            <p:ph type="title"/>
          </p:nvPr>
        </p:nvSpPr>
        <p:spPr/>
        <p:txBody>
          <a:bodyPr/>
          <a:lstStyle/>
          <a:p>
            <a:pPr algn="ctr"/>
            <a:r>
              <a:rPr lang="es-MX" dirty="0"/>
              <a:t>SEGURIDAD</a:t>
            </a:r>
          </a:p>
        </p:txBody>
      </p:sp>
      <p:sp>
        <p:nvSpPr>
          <p:cNvPr id="3" name="Marcador de contenido 2">
            <a:extLst>
              <a:ext uri="{FF2B5EF4-FFF2-40B4-BE49-F238E27FC236}">
                <a16:creationId xmlns:a16="http://schemas.microsoft.com/office/drawing/2014/main" id="{1C592875-E3E1-42F9-9FCE-638698AED384}"/>
              </a:ext>
            </a:extLst>
          </p:cNvPr>
          <p:cNvSpPr>
            <a:spLocks noGrp="1"/>
          </p:cNvSpPr>
          <p:nvPr>
            <p:ph idx="1"/>
          </p:nvPr>
        </p:nvSpPr>
        <p:spPr/>
        <p:txBody>
          <a:bodyPr/>
          <a:lstStyle/>
          <a:p>
            <a:r>
              <a:rPr lang="es-MX" dirty="0"/>
              <a:t>Para evitar comprometer la seguridad de tu información, debes tener cuidado con las contraseñas que uses para ingresar a estos servicios. Usa una contraseña diferente para cada red social y servicio en la nube, además te aconsejo cambiarlas con frecuencia y usar contraseñas difíciles de descifrar para los hackers.</a:t>
            </a:r>
          </a:p>
        </p:txBody>
      </p:sp>
    </p:spTree>
    <p:extLst>
      <p:ext uri="{BB962C8B-B14F-4D97-AF65-F5344CB8AC3E}">
        <p14:creationId xmlns:p14="http://schemas.microsoft.com/office/powerpoint/2010/main" val="335881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E2CEE-8761-4762-B852-E6CBBD65A34D}"/>
              </a:ext>
            </a:extLst>
          </p:cNvPr>
          <p:cNvSpPr>
            <a:spLocks noGrp="1"/>
          </p:cNvSpPr>
          <p:nvPr>
            <p:ph type="title"/>
          </p:nvPr>
        </p:nvSpPr>
        <p:spPr>
          <a:xfrm>
            <a:off x="2197101" y="624110"/>
            <a:ext cx="9307512" cy="1280890"/>
          </a:xfrm>
        </p:spPr>
        <p:txBody>
          <a:bodyPr>
            <a:normAutofit fontScale="90000"/>
          </a:bodyPr>
          <a:lstStyle/>
          <a:p>
            <a:r>
              <a:rPr lang="es-MX" dirty="0"/>
              <a:t>SERVICIOS MAS COTIZADOS EN LA NUBE</a:t>
            </a:r>
          </a:p>
        </p:txBody>
      </p:sp>
      <p:sp>
        <p:nvSpPr>
          <p:cNvPr id="3" name="Marcador de contenido 2">
            <a:extLst>
              <a:ext uri="{FF2B5EF4-FFF2-40B4-BE49-F238E27FC236}">
                <a16:creationId xmlns:a16="http://schemas.microsoft.com/office/drawing/2014/main" id="{1451D99B-E43A-414F-8C3B-A52CCB8C8428}"/>
              </a:ext>
            </a:extLst>
          </p:cNvPr>
          <p:cNvSpPr>
            <a:spLocks noGrp="1"/>
          </p:cNvSpPr>
          <p:nvPr>
            <p:ph idx="1"/>
          </p:nvPr>
        </p:nvSpPr>
        <p:spPr>
          <a:xfrm>
            <a:off x="773112" y="2082800"/>
            <a:ext cx="4306888" cy="3390900"/>
          </a:xfrm>
        </p:spPr>
        <p:txBody>
          <a:bodyPr/>
          <a:lstStyle/>
          <a:p>
            <a:r>
              <a:rPr lang="es-MX" b="1" dirty="0"/>
              <a:t>1. Google Drive</a:t>
            </a:r>
          </a:p>
          <a:p>
            <a:r>
              <a:rPr lang="es-MX" b="1" dirty="0"/>
              <a:t>2. Dropbox</a:t>
            </a:r>
          </a:p>
          <a:p>
            <a:r>
              <a:rPr lang="es-MX" b="1" dirty="0"/>
              <a:t>3. Microsoft OneDrive</a:t>
            </a:r>
          </a:p>
          <a:p>
            <a:r>
              <a:rPr lang="es-MX" b="1" dirty="0"/>
              <a:t>4. iCloud de Apple</a:t>
            </a:r>
          </a:p>
          <a:p>
            <a:r>
              <a:rPr lang="es-MX" b="1" dirty="0"/>
              <a:t>5. Amazon Cloud Drive</a:t>
            </a:r>
            <a:endParaRPr lang="es-MX" dirty="0"/>
          </a:p>
        </p:txBody>
      </p:sp>
      <p:pic>
        <p:nvPicPr>
          <p:cNvPr id="7170" name="Picture 2" descr="Resultado de imagen para la nube">
            <a:extLst>
              <a:ext uri="{FF2B5EF4-FFF2-40B4-BE49-F238E27FC236}">
                <a16:creationId xmlns:a16="http://schemas.microsoft.com/office/drawing/2014/main" id="{A0FAAE03-47EE-4A82-8033-8A3C319D0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2082800"/>
            <a:ext cx="24003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706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TM10001106[[fn=Distintivo]]</Template>
  <TotalTime>329</TotalTime>
  <Words>921</Words>
  <Application>Microsoft Macintosh PowerPoint</Application>
  <PresentationFormat>Widescreen</PresentationFormat>
  <Paragraphs>86</Paragraphs>
  <Slides>29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Century Gothic</vt:lpstr>
      <vt:lpstr>Gill Sans MT</vt:lpstr>
      <vt:lpstr>Impact</vt:lpstr>
      <vt:lpstr>Badge</vt:lpstr>
      <vt:lpstr>Mesh</vt:lpstr>
      <vt:lpstr>LA nube</vt:lpstr>
      <vt:lpstr>Integrantes</vt:lpstr>
      <vt:lpstr>La nube</vt:lpstr>
      <vt:lpstr>objetivo</vt:lpstr>
      <vt:lpstr>Retos</vt:lpstr>
      <vt:lpstr>TECNICAS O PROCEDIMIENTOS PARA USAR LA NUBE</vt:lpstr>
      <vt:lpstr>USO DE SERVICIOS DE LA NUBE</vt:lpstr>
      <vt:lpstr>SEGURIDAD</vt:lpstr>
      <vt:lpstr>SERVICIOS MAS COTIZADOS EN LA NUBE</vt:lpstr>
      <vt:lpstr>¿Cómo implementar una nube?</vt:lpstr>
      <vt:lpstr>PowerPoint Presentation</vt:lpstr>
      <vt:lpstr>PowerPoint Presentation</vt:lpstr>
      <vt:lpstr>PowerPoint Presentation</vt:lpstr>
      <vt:lpstr>PowerPoint Presentation</vt:lpstr>
      <vt:lpstr>PowerPoint Presentation</vt:lpstr>
      <vt:lpstr>Dónde están las aplicaciones y mis datos?</vt:lpstr>
      <vt:lpstr>PowerPoint Presentation</vt:lpstr>
      <vt:lpstr>PowerPoint Presentation</vt:lpstr>
      <vt:lpstr>HERRAMIENTAS</vt:lpstr>
      <vt:lpstr>PowerPoint Presentation</vt:lpstr>
      <vt:lpstr>PowerPoint Presentation</vt:lpstr>
      <vt:lpstr>PowerPoint Presentation</vt:lpstr>
      <vt:lpstr>PowerPoint Presentation</vt:lpstr>
      <vt:lpstr>PowerPoint Presentation</vt:lpstr>
      <vt:lpstr>PowerPoint Presentation</vt:lpstr>
      <vt:lpstr>¿QUÉ ES?</vt:lpstr>
      <vt:lpstr>¿Quién lo puede usar?</vt:lpstr>
      <vt:lpstr>PowerPoint Presentation</vt:lpstr>
      <vt:lpstr>Bibliografía</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TECNICAS O PROCEDIMIENTOS PARA USAR LA NUBE</dc:title>
  <dc:creator>Usuario</dc:creator>
  <cp:lastModifiedBy>Microsoft Office User</cp:lastModifiedBy>
  <cp:revision>23</cp:revision>
  <dcterms:created xsi:type="dcterms:W3CDTF">2019-04-08T14:15:34Z</dcterms:created>
  <dcterms:modified xsi:type="dcterms:W3CDTF">2019-04-11T04:55:56Z</dcterms:modified>
</cp:coreProperties>
</file>